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9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9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0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1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9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1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2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9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4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1C78B-958F-4520-9399-DCEA59B8D2A0}" type="datetimeFigureOut">
              <a:rPr lang="en-US" smtClean="0"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C4841-166C-4928-9DC7-8B3BBB0DA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4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7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6508377" cy="1574800"/>
          </a:xfrm>
        </p:spPr>
        <p:txBody>
          <a:bodyPr>
            <a:normAutofit/>
          </a:bodyPr>
          <a:lstStyle/>
          <a:p>
            <a:r>
              <a:rPr lang="en-US" sz="3200" b="1" dirty="0"/>
              <a:t>8. Incentive</a:t>
            </a:r>
            <a:r>
              <a:rPr lang="en-US" sz="3200" dirty="0"/>
              <a:t>: a reason for doing something; something that stimulates action; a stimulus, inducement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56565" y="914400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28" y="2425700"/>
            <a:ext cx="3729669" cy="247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6264" y="4279901"/>
            <a:ext cx="4940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Because career advancement is such a strong </a:t>
            </a:r>
            <a:r>
              <a:rPr lang="en-US" sz="2400" b="1" dirty="0">
                <a:solidFill>
                  <a:srgbClr val="0000FF"/>
                </a:solidFill>
              </a:rPr>
              <a:t>incentive</a:t>
            </a:r>
            <a:r>
              <a:rPr lang="en-US" sz="2400" dirty="0"/>
              <a:t>, adults are usually eager and hard-working students.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368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9. Insubordinate</a:t>
            </a:r>
            <a:r>
              <a:rPr lang="en-US" sz="3200" dirty="0"/>
              <a:t>: disobedient, rebellious, defiant, unruly, mutinous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953364" y="914400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92400" y="2857501"/>
            <a:ext cx="607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>
                <a:solidFill>
                  <a:srgbClr val="0000FF"/>
                </a:solidFill>
              </a:rPr>
              <a:t>insubordinate</a:t>
            </a:r>
            <a:r>
              <a:rPr lang="en-US" sz="2400" dirty="0"/>
              <a:t> student repeatedly interrupted her teachers.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589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6508377" cy="6223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10. Legible</a:t>
            </a:r>
            <a:r>
              <a:rPr lang="en-US" sz="3200" dirty="0"/>
              <a:t>: easily read, readable, clear, decipherable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953364" y="914400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81199" y="1841501"/>
            <a:ext cx="535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keeping with the jokes, pharmacists will tell you that most doctors’ handwriting is barely </a:t>
            </a:r>
            <a:r>
              <a:rPr lang="en-US" sz="2400" b="1" dirty="0">
                <a:solidFill>
                  <a:srgbClr val="0000FF"/>
                </a:solidFill>
              </a:rPr>
              <a:t>legible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213100"/>
            <a:ext cx="3225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54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11. Nub</a:t>
            </a:r>
            <a:r>
              <a:rPr lang="en-US" sz="3200" dirty="0"/>
              <a:t>: the central point or heart of a matter; a knob, core, kernel, nucleus, crux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56565" y="914400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Noun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74900" y="2908301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seemingly endless digressions, the speaker finally got to the </a:t>
            </a:r>
            <a:r>
              <a:rPr lang="en-US" sz="2400" b="1" dirty="0">
                <a:solidFill>
                  <a:srgbClr val="0000FF"/>
                </a:solidFill>
              </a:rPr>
              <a:t>nub</a:t>
            </a:r>
            <a:r>
              <a:rPr lang="en-US" sz="2400" dirty="0"/>
              <a:t> of his argument.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787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12. Onslaught</a:t>
            </a:r>
            <a:r>
              <a:rPr lang="en-US" sz="3200" dirty="0"/>
              <a:t>: a violent attack; a sudden rush of something, assault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69265" y="914400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2137728"/>
            <a:ext cx="51816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7100" y="2137728"/>
            <a:ext cx="3213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prepare for the </a:t>
            </a:r>
            <a:r>
              <a:rPr lang="en-US" sz="2400" b="1" dirty="0">
                <a:solidFill>
                  <a:srgbClr val="0000FF"/>
                </a:solidFill>
              </a:rPr>
              <a:t>onslaught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of winter, we replenished our supply of firewood and rock salt.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879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6508377" cy="16510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13. Ordain</a:t>
            </a:r>
            <a:r>
              <a:rPr lang="en-US" sz="3200" dirty="0"/>
              <a:t>: to establish by law; to order or command; to appoint as a priest or minister; to destine, anoint, consecrate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94664" y="914400"/>
            <a:ext cx="6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2768600"/>
            <a:ext cx="4253376" cy="2638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1100" y="5547157"/>
            <a:ext cx="469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Ancient astrologers believed that the stars could </a:t>
            </a:r>
            <a:r>
              <a:rPr lang="en-US" sz="2400" b="1" dirty="0">
                <a:solidFill>
                  <a:srgbClr val="0000FF"/>
                </a:solidFill>
              </a:rPr>
              <a:t>ordain</a:t>
            </a:r>
            <a:r>
              <a:rPr lang="en-US" sz="2400" dirty="0"/>
              <a:t> one’s future.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986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14. Outstrip</a:t>
            </a:r>
            <a:r>
              <a:rPr lang="en-US" sz="3200" dirty="0"/>
              <a:t>: to get ahead of, do better than, exceed, outdo, outperform, surpass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94664" y="914400"/>
            <a:ext cx="6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Verb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76500" y="2971800"/>
            <a:ext cx="6210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By offering customers low prices and good terms, the new store hopes to </a:t>
            </a:r>
            <a:r>
              <a:rPr lang="en-US" sz="2400" b="1" dirty="0">
                <a:solidFill>
                  <a:srgbClr val="0000FF"/>
                </a:solidFill>
              </a:rPr>
              <a:t>outstrip</a:t>
            </a:r>
            <a:r>
              <a:rPr lang="en-US" sz="2400" dirty="0"/>
              <a:t> the competition.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237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15. Pervade</a:t>
            </a:r>
            <a:r>
              <a:rPr lang="en-US" sz="3200" dirty="0"/>
              <a:t>: to spread throughout, saturate, permeate, diffuse, imbue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81964" y="914400"/>
            <a:ext cx="6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2387600"/>
            <a:ext cx="4978400" cy="311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500" y="2679701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Pollutants </a:t>
            </a:r>
            <a:r>
              <a:rPr lang="en-US" sz="2400" b="1" dirty="0">
                <a:solidFill>
                  <a:srgbClr val="0000FF"/>
                </a:solidFill>
              </a:rPr>
              <a:t>pervade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the atmosphere of many of our nation’s large cities.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457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16. Prudent</a:t>
            </a:r>
            <a:r>
              <a:rPr lang="en-US" sz="3200" dirty="0"/>
              <a:t>: cautious, careful, showing good sense, sensible, wary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953364" y="914400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40000" y="2933701"/>
            <a:ext cx="618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pays to make </a:t>
            </a:r>
            <a:r>
              <a:rPr lang="en-US" sz="2400" b="1" dirty="0">
                <a:solidFill>
                  <a:srgbClr val="0000FF"/>
                </a:solidFill>
              </a:rPr>
              <a:t>prudent</a:t>
            </a:r>
            <a:r>
              <a:rPr lang="en-US" sz="2400" dirty="0"/>
              <a:t> investments.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2261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6508377" cy="6350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17. Quench</a:t>
            </a:r>
            <a:r>
              <a:rPr lang="en-US" sz="3200" dirty="0"/>
              <a:t>: to put out, extinguish, end, douse, stifle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69264" y="914400"/>
            <a:ext cx="6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Verb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06462" y="2369760"/>
            <a:ext cx="3416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firefighters will </a:t>
            </a:r>
            <a:r>
              <a:rPr lang="en-US" sz="2400" b="1" dirty="0">
                <a:solidFill>
                  <a:srgbClr val="0000FF"/>
                </a:solidFill>
              </a:rPr>
              <a:t>quench</a:t>
            </a:r>
            <a:r>
              <a:rPr lang="en-US" sz="2400" dirty="0"/>
              <a:t> the flames with water.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763" y="2331660"/>
            <a:ext cx="5112871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8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Unit </a:t>
            </a:r>
            <a:r>
              <a:rPr lang="en-US" sz="6000" b="1" dirty="0"/>
              <a:t>Eight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18. Remnant</a:t>
            </a:r>
            <a:r>
              <a:rPr lang="en-US" sz="3200" dirty="0"/>
              <a:t>: a small part remaining behind, remainder, residue, leftover, fragment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31165" y="914400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Noun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2921001"/>
            <a:ext cx="412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Beautiful quilts are often made out of </a:t>
            </a:r>
            <a:r>
              <a:rPr lang="en-US" sz="2400" b="1" dirty="0">
                <a:solidFill>
                  <a:srgbClr val="0000FF"/>
                </a:solidFill>
              </a:rPr>
              <a:t>remnants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of fabric.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2387600"/>
            <a:ext cx="3512788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1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19. Simultaneous</a:t>
            </a:r>
            <a:r>
              <a:rPr lang="en-US" sz="3200" dirty="0"/>
              <a:t>: happening or existing at the same time, concurrent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953364" y="914400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0" y="3187700"/>
            <a:ext cx="4127500" cy="247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3900" y="3098800"/>
            <a:ext cx="4210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diplomats put on headphones so that they could listen to a </a:t>
            </a:r>
            <a:r>
              <a:rPr lang="en-US" sz="2400" b="1" dirty="0">
                <a:solidFill>
                  <a:srgbClr val="0000FF"/>
                </a:solidFill>
              </a:rPr>
              <a:t>simultaneous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translation of the speech.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4674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6756401" cy="1079500"/>
          </a:xfrm>
        </p:spPr>
        <p:txBody>
          <a:bodyPr>
            <a:normAutofit/>
          </a:bodyPr>
          <a:lstStyle/>
          <a:p>
            <a:r>
              <a:rPr lang="en-US" sz="3200" b="1" dirty="0"/>
              <a:t>20. Swerve</a:t>
            </a:r>
            <a:r>
              <a:rPr lang="en-US" sz="3200" dirty="0"/>
              <a:t>: </a:t>
            </a:r>
            <a:r>
              <a:rPr lang="en-US" sz="3200" b="1" dirty="0">
                <a:solidFill>
                  <a:srgbClr val="0000FF"/>
                </a:solidFill>
              </a:rPr>
              <a:t>v. </a:t>
            </a:r>
            <a:r>
              <a:rPr lang="en-US" sz="3200" dirty="0"/>
              <a:t>to turn aside sharply, veer; </a:t>
            </a:r>
            <a:r>
              <a:rPr lang="en-US" sz="3200" b="1" dirty="0">
                <a:solidFill>
                  <a:srgbClr val="0000FF"/>
                </a:solidFill>
              </a:rPr>
              <a:t>n. </a:t>
            </a:r>
            <a:r>
              <a:rPr lang="en-US" sz="3200" dirty="0"/>
              <a:t>a sharp or sudden turn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205758" y="610685"/>
            <a:ext cx="707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Verb</a:t>
            </a:r>
          </a:p>
          <a:p>
            <a:pPr algn="ctr"/>
            <a:r>
              <a:rPr lang="en-US" b="1" dirty="0"/>
              <a:t>o</a:t>
            </a:r>
            <a:r>
              <a:rPr lang="en-US" b="1" dirty="0"/>
              <a:t>r</a:t>
            </a:r>
          </a:p>
          <a:p>
            <a:pPr algn="ctr"/>
            <a:r>
              <a:rPr lang="en-US" b="1" dirty="0"/>
              <a:t>Noun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53100" y="2159000"/>
            <a:ext cx="46101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 aware that if you </a:t>
            </a:r>
            <a:r>
              <a:rPr lang="en-US" sz="2400" b="1" dirty="0">
                <a:solidFill>
                  <a:srgbClr val="0000FF"/>
                </a:solidFill>
              </a:rPr>
              <a:t>swerve</a:t>
            </a:r>
            <a:r>
              <a:rPr lang="en-US" sz="2400" dirty="0"/>
              <a:t> too sharply, you may lose control of the car. </a:t>
            </a:r>
            <a:r>
              <a:rPr lang="en-US" sz="2400" dirty="0">
                <a:solidFill>
                  <a:srgbClr val="0000FF"/>
                </a:solidFill>
              </a:rPr>
              <a:t>(v.)</a:t>
            </a:r>
          </a:p>
          <a:p>
            <a:endParaRPr lang="en-US" sz="2400" dirty="0"/>
          </a:p>
          <a:p>
            <a:r>
              <a:rPr lang="en-US" sz="2400" dirty="0"/>
              <a:t>The sudden </a:t>
            </a:r>
            <a:r>
              <a:rPr lang="en-US" sz="2400" b="1" dirty="0">
                <a:solidFill>
                  <a:srgbClr val="0000FF"/>
                </a:solidFill>
              </a:rPr>
              <a:t>swerve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of the bus caused some passengers to fall out of their seats. </a:t>
            </a:r>
            <a:r>
              <a:rPr lang="en-US" sz="2400" dirty="0">
                <a:solidFill>
                  <a:srgbClr val="0000FF"/>
                </a:solidFill>
              </a:rPr>
              <a:t>(n.)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2260601"/>
            <a:ext cx="3542170" cy="19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5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1. Abnormal</a:t>
            </a:r>
            <a:r>
              <a:rPr lang="en-US" sz="3200" dirty="0"/>
              <a:t>: not usual, not typical, strange, freakish, unnatural, irregular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953364" y="914400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30500" y="2603501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my sister, who is always late, being early for an appointment would constitute </a:t>
            </a:r>
            <a:r>
              <a:rPr lang="en-US" sz="2400" b="1" dirty="0">
                <a:solidFill>
                  <a:srgbClr val="0000FF"/>
                </a:solidFill>
              </a:rPr>
              <a:t>abnormal</a:t>
            </a:r>
            <a:r>
              <a:rPr lang="en-US" sz="2400" dirty="0"/>
              <a:t> behavior.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9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16000"/>
            <a:ext cx="6756401" cy="990600"/>
          </a:xfrm>
        </p:spPr>
        <p:txBody>
          <a:bodyPr>
            <a:normAutofit/>
          </a:bodyPr>
          <a:lstStyle/>
          <a:p>
            <a:r>
              <a:rPr lang="en-US" sz="3200" b="1" dirty="0"/>
              <a:t>2. Capsize</a:t>
            </a:r>
            <a:r>
              <a:rPr lang="en-US" sz="3200" dirty="0"/>
              <a:t>: to turn bottom side up, upset, overturn, upend, tip over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94664" y="914400"/>
            <a:ext cx="6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2235200"/>
            <a:ext cx="4588933" cy="344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3500" y="2527301"/>
            <a:ext cx="4127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Anyone watching could see that it was our inexperience that caused us to </a:t>
            </a:r>
            <a:r>
              <a:rPr lang="en-US" sz="2400" b="1" dirty="0">
                <a:solidFill>
                  <a:srgbClr val="0000FF"/>
                </a:solidFill>
              </a:rPr>
              <a:t>capsize</a:t>
            </a:r>
            <a:r>
              <a:rPr lang="en-US" sz="2400" dirty="0"/>
              <a:t> the boat.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310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3. Catastrophe</a:t>
            </a:r>
            <a:r>
              <a:rPr lang="en-US" sz="3200" dirty="0"/>
              <a:t>: a large-scale disaster, misfortune, or failure, calamity, tragedy, cataclysm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81965" y="914400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Noun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2328968"/>
            <a:ext cx="4879124" cy="3252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3100" y="2514600"/>
            <a:ext cx="3721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March 2011 earthquake and tsunami was a major </a:t>
            </a:r>
            <a:r>
              <a:rPr lang="en-US" sz="2400" b="1" dirty="0">
                <a:solidFill>
                  <a:srgbClr val="0000FF"/>
                </a:solidFill>
              </a:rPr>
              <a:t>catastrophe</a:t>
            </a:r>
            <a:r>
              <a:rPr lang="en-US" sz="2400" dirty="0"/>
              <a:t> for the people of Japan.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911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4. Decrease</a:t>
            </a:r>
            <a:r>
              <a:rPr lang="en-US" sz="3200" dirty="0"/>
              <a:t>: </a:t>
            </a:r>
            <a:r>
              <a:rPr lang="en-US" sz="3200" b="1" dirty="0">
                <a:solidFill>
                  <a:srgbClr val="0000FF"/>
                </a:solidFill>
              </a:rPr>
              <a:t>v. </a:t>
            </a:r>
            <a:r>
              <a:rPr lang="en-US" sz="3200" dirty="0"/>
              <a:t>to become or make less, reduce, dwindle, lessen; </a:t>
            </a:r>
            <a:r>
              <a:rPr lang="en-US" sz="3200" b="1" dirty="0">
                <a:solidFill>
                  <a:srgbClr val="0000FF"/>
                </a:solidFill>
              </a:rPr>
              <a:t>n. </a:t>
            </a:r>
            <a:r>
              <a:rPr lang="en-US" sz="3200" dirty="0"/>
              <a:t>a lessening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202174" y="623385"/>
            <a:ext cx="707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Verb</a:t>
            </a:r>
          </a:p>
          <a:p>
            <a:pPr algn="ctr"/>
            <a:r>
              <a:rPr lang="en-US" b="1" dirty="0"/>
              <a:t>o</a:t>
            </a:r>
            <a:r>
              <a:rPr lang="en-US" b="1" dirty="0"/>
              <a:t>r</a:t>
            </a:r>
          </a:p>
          <a:p>
            <a:pPr algn="ctr"/>
            <a:r>
              <a:rPr lang="en-US" b="1" dirty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1" y="2286000"/>
            <a:ext cx="3877733" cy="290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2100" y="2374900"/>
            <a:ext cx="3924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manager hopes that theft will decrease once the new security system is installed. </a:t>
            </a:r>
            <a:r>
              <a:rPr lang="en-US" sz="2400" dirty="0">
                <a:solidFill>
                  <a:srgbClr val="0000FF"/>
                </a:solidFill>
              </a:rPr>
              <a:t>(v.)</a:t>
            </a:r>
          </a:p>
          <a:p>
            <a:endParaRPr lang="en-US" sz="2400" dirty="0"/>
          </a:p>
          <a:p>
            <a:r>
              <a:rPr lang="en-US" sz="2400" dirty="0"/>
              <a:t>Because of a sharp decrease in sales, the company had to lay off two-thirds of its workers. </a:t>
            </a:r>
            <a:r>
              <a:rPr lang="en-US" sz="2400" dirty="0">
                <a:solidFill>
                  <a:srgbClr val="0000FF"/>
                </a:solidFill>
              </a:rPr>
              <a:t>(n.)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9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6508377" cy="1511300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5. Disputatious</a:t>
            </a:r>
            <a:r>
              <a:rPr lang="en-US" sz="3000" dirty="0"/>
              <a:t>: inclined to argue or debate; provoking debate; argumentative, quarrelsome, contentious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953364" y="914400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2590800"/>
            <a:ext cx="4946479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0480" y="2641601"/>
            <a:ext cx="4197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>
                <a:solidFill>
                  <a:srgbClr val="0000FF"/>
                </a:solidFill>
              </a:rPr>
              <a:t>disputatious</a:t>
            </a:r>
            <a:r>
              <a:rPr lang="en-US" sz="2400" dirty="0"/>
              <a:t> senator had engaged in filibusters to block the passage of many a bill.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9118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6508377" cy="6350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6. Eject</a:t>
            </a:r>
            <a:r>
              <a:rPr lang="en-US" sz="3200" dirty="0"/>
              <a:t>: to drive or throw out, evict, oust, expel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220064" y="914400"/>
            <a:ext cx="6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1" y="2209800"/>
            <a:ext cx="4989689" cy="280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2209801"/>
            <a:ext cx="367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security guards arrived to </a:t>
            </a:r>
            <a:r>
              <a:rPr lang="en-US" sz="2400" b="1" dirty="0">
                <a:solidFill>
                  <a:srgbClr val="0000FF"/>
                </a:solidFill>
              </a:rPr>
              <a:t>eject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the troublesome spectator from the stands.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475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6508377" cy="1473200"/>
          </a:xfrm>
        </p:spPr>
        <p:txBody>
          <a:bodyPr/>
          <a:lstStyle/>
          <a:p>
            <a:r>
              <a:rPr lang="en-US" sz="3000" b="1" dirty="0"/>
              <a:t>7. Flourish</a:t>
            </a:r>
            <a:r>
              <a:rPr lang="en-US" sz="3000" dirty="0"/>
              <a:t>: </a:t>
            </a:r>
            <a:r>
              <a:rPr lang="en-US" sz="3000" b="1" dirty="0">
                <a:solidFill>
                  <a:srgbClr val="0000FF"/>
                </a:solidFill>
              </a:rPr>
              <a:t>v. </a:t>
            </a:r>
            <a:r>
              <a:rPr lang="en-US" sz="3000" dirty="0"/>
              <a:t>to grow, thrive, be prosperous; to wave in the air; </a:t>
            </a:r>
            <a:r>
              <a:rPr lang="en-US" sz="3000" b="1" dirty="0">
                <a:solidFill>
                  <a:srgbClr val="0000FF"/>
                </a:solidFill>
              </a:rPr>
              <a:t>n. </a:t>
            </a:r>
            <a:r>
              <a:rPr lang="en-US" sz="3000" dirty="0"/>
              <a:t>a dramatic gesture; a fanfare of horns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082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 8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9193058" y="610685"/>
            <a:ext cx="707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Verb</a:t>
            </a:r>
          </a:p>
          <a:p>
            <a:pPr algn="ctr"/>
            <a:r>
              <a:rPr lang="en-US" b="1" dirty="0"/>
              <a:t>or </a:t>
            </a:r>
          </a:p>
          <a:p>
            <a:pPr algn="ctr"/>
            <a:r>
              <a:rPr lang="en-US" b="1" dirty="0"/>
              <a:t>Noun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3000" y="2717800"/>
            <a:ext cx="730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fortunate for lovers of the arts that painting and opera still </a:t>
            </a:r>
            <a:r>
              <a:rPr lang="en-US" sz="2400" b="1" dirty="0">
                <a:solidFill>
                  <a:srgbClr val="0000FF"/>
                </a:solidFill>
              </a:rPr>
              <a:t>flourish</a:t>
            </a:r>
            <a:r>
              <a:rPr lang="en-US" sz="2400" dirty="0"/>
              <a:t> in Italy. (v.)</a:t>
            </a:r>
          </a:p>
          <a:p>
            <a:endParaRPr lang="en-US" sz="2400" dirty="0"/>
          </a:p>
          <a:p>
            <a:r>
              <a:rPr lang="en-US" sz="2400" dirty="0"/>
              <a:t>Actors often enter the stage with a </a:t>
            </a:r>
            <a:r>
              <a:rPr lang="en-US" sz="2400" b="1" dirty="0">
                <a:solidFill>
                  <a:srgbClr val="0000FF"/>
                </a:solidFill>
              </a:rPr>
              <a:t>f</a:t>
            </a:r>
            <a:r>
              <a:rPr lang="en-US" sz="2400" b="1" dirty="0">
                <a:solidFill>
                  <a:srgbClr val="0000FF"/>
                </a:solidFill>
              </a:rPr>
              <a:t>lourish</a:t>
            </a:r>
            <a:r>
              <a:rPr lang="en-US" sz="2400" dirty="0"/>
              <a:t>. (n.)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0982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Widescreen</PresentationFormat>
  <Paragraphs>93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Unit Eight</vt:lpstr>
      <vt:lpstr>1. Abnormal: not usual, not typical, strange, freakish, unnatural, irregular</vt:lpstr>
      <vt:lpstr>2. Capsize: to turn bottom side up, upset, overturn, upend, tip over</vt:lpstr>
      <vt:lpstr>3. Catastrophe: a large-scale disaster, misfortune, or failure, calamity, tragedy, cataclysm </vt:lpstr>
      <vt:lpstr>4. Decrease: v. to become or make less, reduce, dwindle, lessen; n. a lessening</vt:lpstr>
      <vt:lpstr>5. Disputatious: inclined to argue or debate; provoking debate; argumentative, quarrelsome, contentious</vt:lpstr>
      <vt:lpstr>6. Eject: to drive or throw out, evict, oust, expel</vt:lpstr>
      <vt:lpstr>7. Flourish: v. to grow, thrive, be prosperous; to wave in the air; n. a dramatic gesture; a fanfare of horns</vt:lpstr>
      <vt:lpstr>8. Incentive: a reason for doing something; something that stimulates action; a stimulus, inducement</vt:lpstr>
      <vt:lpstr>9. Insubordinate: disobedient, rebellious, defiant, unruly, mutinous</vt:lpstr>
      <vt:lpstr>10. Legible: easily read, readable, clear, decipherable</vt:lpstr>
      <vt:lpstr>11. Nub: the central point or heart of a matter; a knob, core, kernel, nucleus, crux</vt:lpstr>
      <vt:lpstr>12. Onslaught: a violent attack; a sudden rush of something, assault</vt:lpstr>
      <vt:lpstr>13. Ordain: to establish by law; to order or command; to appoint as a priest or minister; to destine, anoint, consecrate</vt:lpstr>
      <vt:lpstr>14. Outstrip: to get ahead of, do better than, exceed, outdo, outperform, surpass</vt:lpstr>
      <vt:lpstr>15. Pervade: to spread throughout, saturate, permeate, diffuse, imbue</vt:lpstr>
      <vt:lpstr>16. Prudent: cautious, careful, showing good sense, sensible, wary</vt:lpstr>
      <vt:lpstr>17. Quench: to put out, extinguish, end, douse, stifle</vt:lpstr>
      <vt:lpstr>18. Remnant: a small part remaining behind, remainder, residue, leftover, fragment</vt:lpstr>
      <vt:lpstr>19. Simultaneous: happening or existing at the same time, concurrent</vt:lpstr>
      <vt:lpstr>20. Swerve: v. to turn aside sharply, veer; n. a sharp or sudden turn</vt:lpstr>
    </vt:vector>
  </TitlesOfParts>
  <Company>SCRIC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Thomas</dc:creator>
  <cp:lastModifiedBy>Caroline Thomas</cp:lastModifiedBy>
  <cp:revision>1</cp:revision>
  <dcterms:created xsi:type="dcterms:W3CDTF">2015-01-29T14:07:06Z</dcterms:created>
  <dcterms:modified xsi:type="dcterms:W3CDTF">2015-01-29T14:07:39Z</dcterms:modified>
</cp:coreProperties>
</file>